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5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4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7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8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7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2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9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8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5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1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E96ED-086F-4B24-A965-6E4BCE4B8ED9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5907C-A84B-4A32-A843-103B6FA9C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17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Hibah_Wasiat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rms.gle/fUfLL3AWEm9y3pCcA" TargetMode="External"/><Relationship Id="rId5" Type="http://schemas.openxmlformats.org/officeDocument/2006/relationships/hyperlink" Target="https://forms.gle/iUcrkWTZbghjmqCB8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Hibah_Wasia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6.jp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>
            <a:extLst>
              <a:ext uri="{FF2B5EF4-FFF2-40B4-BE49-F238E27FC236}">
                <a16:creationId xmlns:a16="http://schemas.microsoft.com/office/drawing/2014/main" id="{9BD9E320-54F4-4376-814E-13559B22D517}"/>
              </a:ext>
            </a:extLst>
          </p:cNvPr>
          <p:cNvSpPr/>
          <p:nvPr/>
        </p:nvSpPr>
        <p:spPr>
          <a:xfrm>
            <a:off x="3757615" y="5456734"/>
            <a:ext cx="6472238" cy="1325563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A1AA1AF-09CB-4B01-87E7-DF3BFCC8D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9067286">
            <a:off x="247424" y="2166065"/>
            <a:ext cx="2436402" cy="16344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AE1B96-AF81-4DD3-9365-8C993ECC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62" y="407986"/>
            <a:ext cx="11196638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Jokerman" panose="04090605060D06020702" pitchFamily="82" charset="0"/>
              </a:rPr>
              <a:t>PENERIMAAN PROPOSAL BARU</a:t>
            </a:r>
            <a:br>
              <a:rPr lang="en-US" sz="3600" dirty="0">
                <a:latin typeface="Jokerman" panose="04090605060D06020702" pitchFamily="82" charset="0"/>
              </a:rPr>
            </a:br>
            <a:r>
              <a:rPr lang="en-US" sz="3600" dirty="0">
                <a:latin typeface="Jokerman" panose="04090605060D06020702" pitchFamily="82" charset="0"/>
              </a:rPr>
              <a:t>HIBAH INTERNAL </a:t>
            </a:r>
            <a:br>
              <a:rPr lang="en-US" sz="3600" dirty="0">
                <a:latin typeface="Jokerman" panose="04090605060D06020702" pitchFamily="82" charset="0"/>
              </a:rPr>
            </a:br>
            <a:r>
              <a:rPr lang="en-US" sz="3600" dirty="0">
                <a:latin typeface="Jokerman" panose="04090605060D06020702" pitchFamily="82" charset="0"/>
              </a:rPr>
              <a:t>PENELITIAN DAN PENGABDIAN MASYARAKAT </a:t>
            </a:r>
            <a:br>
              <a:rPr lang="en-US" sz="3600" dirty="0">
                <a:latin typeface="Jokerman" panose="04090605060D06020702" pitchFamily="82" charset="0"/>
              </a:rPr>
            </a:br>
            <a:r>
              <a:rPr lang="en-US" sz="3600" dirty="0">
                <a:latin typeface="Jokerman" panose="04090605060D06020702" pitchFamily="82" charset="0"/>
              </a:rPr>
              <a:t>TAHAP 1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7EA019CD-A63E-42E5-A03D-DDA2B587A8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591430"/>
              </p:ext>
            </p:extLst>
          </p:nvPr>
        </p:nvGraphicFramePr>
        <p:xfrm>
          <a:off x="2016918" y="2147670"/>
          <a:ext cx="3812383" cy="2987504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340520">
                  <a:extLst>
                    <a:ext uri="{9D8B030D-6E8A-4147-A177-3AD203B41FA5}">
                      <a16:colId xmlns:a16="http://schemas.microsoft.com/office/drawing/2014/main" val="1318970759"/>
                    </a:ext>
                  </a:extLst>
                </a:gridCol>
                <a:gridCol w="1910784">
                  <a:extLst>
                    <a:ext uri="{9D8B030D-6E8A-4147-A177-3AD203B41FA5}">
                      <a16:colId xmlns:a16="http://schemas.microsoft.com/office/drawing/2014/main" val="2152585841"/>
                    </a:ext>
                  </a:extLst>
                </a:gridCol>
                <a:gridCol w="1561079">
                  <a:extLst>
                    <a:ext uri="{9D8B030D-6E8A-4147-A177-3AD203B41FA5}">
                      <a16:colId xmlns:a16="http://schemas.microsoft.com/office/drawing/2014/main" val="23132316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 err="1">
                          <a:effectLst/>
                        </a:rPr>
                        <a:t>Kegiatan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>
                          <a:effectLst/>
                        </a:rPr>
                        <a:t>Waktu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74565"/>
                  </a:ext>
                </a:extLst>
              </a:tr>
              <a:tr h="344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 err="1">
                          <a:effectLst/>
                        </a:rPr>
                        <a:t>Pengumuman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penerimaan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Hibah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11 April 2021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544951"/>
                  </a:ext>
                </a:extLst>
              </a:tr>
              <a:tr h="5190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 err="1">
                          <a:effectLst/>
                        </a:rPr>
                        <a:t>Jadwal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Pengajuan</a:t>
                      </a:r>
                      <a:r>
                        <a:rPr lang="en-US" sz="1100" dirty="0">
                          <a:effectLst/>
                        </a:rPr>
                        <a:t> Proposal </a:t>
                      </a:r>
                      <a:r>
                        <a:rPr lang="en-US" sz="1100" dirty="0" err="1">
                          <a:effectLst/>
                        </a:rPr>
                        <a:t>Penelitian</a:t>
                      </a:r>
                      <a:r>
                        <a:rPr lang="en-US" sz="1100" dirty="0">
                          <a:effectLst/>
                        </a:rPr>
                        <a:t> dan </a:t>
                      </a:r>
                      <a:r>
                        <a:rPr lang="en-US" sz="1100" dirty="0" err="1">
                          <a:effectLst/>
                        </a:rPr>
                        <a:t>Pengmas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Tahap</a:t>
                      </a:r>
                      <a:r>
                        <a:rPr lang="en-US" sz="1100" dirty="0">
                          <a:effectLst/>
                        </a:rPr>
                        <a:t> 1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>
                          <a:effectLst/>
                        </a:rPr>
                        <a:t>11 April 2021 s/d 11 Mei 2021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3007836"/>
                  </a:ext>
                </a:extLst>
              </a:tr>
              <a:tr h="344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Seleksi Proposal Hibah Internal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>
                          <a:effectLst/>
                        </a:rPr>
                        <a:t>11 Mei 2021 s/d 19 Mei 2021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6559729"/>
                  </a:ext>
                </a:extLst>
              </a:tr>
              <a:tr h="5190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Pengumuman Judul Penelitian dan Pengmas yang diterima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>
                          <a:effectLst/>
                        </a:rPr>
                        <a:t>20 Mei 2021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3652200"/>
                  </a:ext>
                </a:extLst>
              </a:tr>
              <a:tr h="344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Pelaksanaan Penelitian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>
                          <a:effectLst/>
                        </a:rPr>
                        <a:t>Mei 2021 s/d </a:t>
                      </a:r>
                      <a:r>
                        <a:rPr lang="en-US" sz="1100" dirty="0" err="1">
                          <a:effectLst/>
                        </a:rPr>
                        <a:t>Agustus</a:t>
                      </a:r>
                      <a:r>
                        <a:rPr lang="en-US" sz="1100" dirty="0">
                          <a:effectLst/>
                        </a:rPr>
                        <a:t> 2021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9636481"/>
                  </a:ext>
                </a:extLst>
              </a:tr>
              <a:tr h="5190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>
                          <a:effectLst/>
                        </a:rPr>
                        <a:t>Batas Pengumpulan Laporan Hasil Penelitian dan Pengmas Tahap 1</a:t>
                      </a:r>
                      <a:endParaRPr lang="en-US" sz="11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1100" dirty="0">
                          <a:effectLst/>
                        </a:rPr>
                        <a:t>05 September 2021</a:t>
                      </a:r>
                      <a:endParaRPr lang="en-US" sz="11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910005"/>
                  </a:ext>
                </a:extLst>
              </a:tr>
            </a:tbl>
          </a:graphicData>
        </a:graphic>
      </p:graphicFrame>
      <p:pic>
        <p:nvPicPr>
          <p:cNvPr id="14" name="Google Shape;291;p26" descr="girl in blue top">
            <a:extLst>
              <a:ext uri="{FF2B5EF4-FFF2-40B4-BE49-F238E27FC236}">
                <a16:creationId xmlns:a16="http://schemas.microsoft.com/office/drawing/2014/main" id="{E98FA280-FB36-43C7-99B9-F2FC69C4BAD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29853" y="1747838"/>
            <a:ext cx="1947863" cy="491751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3D73C7E-B565-4B72-B152-6E095324953E}"/>
              </a:ext>
            </a:extLst>
          </p:cNvPr>
          <p:cNvSpPr txBox="1"/>
          <p:nvPr/>
        </p:nvSpPr>
        <p:spPr>
          <a:xfrm>
            <a:off x="7829551" y="2413337"/>
            <a:ext cx="310039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Tempus Sans ITC" panose="04020404030D07020202" pitchFamily="82" charset="0"/>
              </a:rPr>
              <a:t>Panduan </a:t>
            </a:r>
            <a:r>
              <a:rPr lang="en-US" sz="2000" b="1" dirty="0" err="1">
                <a:solidFill>
                  <a:schemeClr val="bg1"/>
                </a:solidFill>
                <a:latin typeface="Tempus Sans ITC" panose="04020404030D07020202" pitchFamily="82" charset="0"/>
              </a:rPr>
              <a:t>bisa</a:t>
            </a:r>
            <a:r>
              <a:rPr lang="en-US" sz="2000" b="1" dirty="0">
                <a:solidFill>
                  <a:schemeClr val="bg1"/>
                </a:solidFill>
                <a:latin typeface="Tempus Sans ITC" panose="04020404030D07020202" pitchFamily="82" charset="0"/>
              </a:rPr>
              <a:t> di </a:t>
            </a:r>
            <a:r>
              <a:rPr lang="en-US" sz="2000" b="1" dirty="0" err="1">
                <a:solidFill>
                  <a:schemeClr val="bg1"/>
                </a:solidFill>
                <a:latin typeface="Tempus Sans ITC" panose="04020404030D07020202" pitchFamily="82" charset="0"/>
              </a:rPr>
              <a:t>unduh</a:t>
            </a:r>
            <a:r>
              <a:rPr lang="en-US" sz="2000" b="1" dirty="0">
                <a:solidFill>
                  <a:schemeClr val="bg1"/>
                </a:solidFill>
                <a:latin typeface="Tempus Sans ITC" panose="04020404030D07020202" pitchFamily="82" charset="0"/>
              </a:rPr>
              <a:t> di web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Tempus Sans ITC" panose="04020404030D07020202" pitchFamily="82" charset="0"/>
              </a:rPr>
              <a:t>lppm.stikessuakainsan.ac.id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CEC8AB-4396-4841-9D59-BCA5237276B8}"/>
              </a:ext>
            </a:extLst>
          </p:cNvPr>
          <p:cNvSpPr txBox="1"/>
          <p:nvPr/>
        </p:nvSpPr>
        <p:spPr>
          <a:xfrm>
            <a:off x="7829551" y="3815458"/>
            <a:ext cx="3100390" cy="880369"/>
          </a:xfrm>
          <a:prstGeom prst="rect">
            <a:avLst/>
          </a:prstGeom>
          <a:solidFill>
            <a:srgbClr val="F2B4F2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 err="1">
                <a:solidFill>
                  <a:schemeClr val="bg1"/>
                </a:solidFill>
                <a:latin typeface="Tempus Sans ITC" panose="04020404030D07020202" pitchFamily="82" charset="0"/>
              </a:rPr>
              <a:t>Pendaftaran</a:t>
            </a:r>
            <a:r>
              <a:rPr lang="en-US" b="1" dirty="0">
                <a:solidFill>
                  <a:schemeClr val="bg1"/>
                </a:solidFill>
                <a:latin typeface="Tempus Sans ITC" panose="04020404030D07020202" pitchFamily="8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empus Sans ITC" panose="04020404030D07020202" pitchFamily="82" charset="0"/>
              </a:rPr>
              <a:t>mulai</a:t>
            </a:r>
            <a:r>
              <a:rPr lang="en-US" b="1" dirty="0">
                <a:solidFill>
                  <a:schemeClr val="bg1"/>
                </a:solidFill>
                <a:latin typeface="Tempus Sans ITC" panose="04020404030D07020202" pitchFamily="8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empus Sans ITC" panose="04020404030D07020202" pitchFamily="82" charset="0"/>
              </a:rPr>
              <a:t>tanggal</a:t>
            </a:r>
            <a:r>
              <a:rPr lang="en-US" b="1" dirty="0">
                <a:solidFill>
                  <a:schemeClr val="bg1"/>
                </a:solidFill>
                <a:latin typeface="Tempus Sans ITC" panose="04020404030D07020202" pitchFamily="82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chemeClr val="bg1"/>
                </a:solidFill>
                <a:effectLst/>
                <a:latin typeface="Tempus Sans ITC" panose="04020404030D07020202" pitchFamily="82" charset="0"/>
              </a:rPr>
              <a:t>11 April 2021 s/d 11 Mei 2021</a:t>
            </a:r>
            <a:endParaRPr lang="en-US" b="1" dirty="0">
              <a:solidFill>
                <a:schemeClr val="bg1"/>
              </a:solidFill>
              <a:latin typeface="Tempus Sans ITC" panose="04020404030D07020202" pitchFamily="8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DC9A17-2683-4818-A42B-FCE069604FD8}"/>
              </a:ext>
            </a:extLst>
          </p:cNvPr>
          <p:cNvSpPr txBox="1"/>
          <p:nvPr/>
        </p:nvSpPr>
        <p:spPr>
          <a:xfrm>
            <a:off x="4414838" y="5669167"/>
            <a:ext cx="6072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Daftar </a:t>
            </a:r>
            <a:r>
              <a:rPr lang="en-US" b="1" dirty="0" err="1">
                <a:solidFill>
                  <a:schemeClr val="bg1"/>
                </a:solidFill>
              </a:rPr>
              <a:t>melalui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Laman</a:t>
            </a:r>
            <a:r>
              <a:rPr lang="en-US" b="1" dirty="0">
                <a:solidFill>
                  <a:schemeClr val="bg1"/>
                </a:solidFill>
              </a:rPr>
              <a:t> : </a:t>
            </a:r>
          </a:p>
          <a:p>
            <a:r>
              <a:rPr lang="en-US" b="1" dirty="0" err="1">
                <a:solidFill>
                  <a:schemeClr val="bg1"/>
                </a:solidFill>
              </a:rPr>
              <a:t>Penelitian</a:t>
            </a:r>
            <a:r>
              <a:rPr lang="en-US" b="1" dirty="0">
                <a:solidFill>
                  <a:schemeClr val="bg1"/>
                </a:solidFill>
              </a:rPr>
              <a:t> :</a:t>
            </a:r>
            <a:r>
              <a:rPr lang="en-US" b="1" dirty="0"/>
              <a:t> </a:t>
            </a:r>
            <a:r>
              <a:rPr lang="en-US" sz="18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https://forms.gle/iUcrkWTZbghjmqCB8</a:t>
            </a:r>
            <a:r>
              <a:rPr lang="en-US" sz="18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Pengmas</a:t>
            </a:r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180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https://forms.gle/fUfLL3AWEm9y3pCcA</a:t>
            </a:r>
            <a:r>
              <a:rPr lang="en-US" sz="180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116496-DCB0-4730-AFFB-264F441D760E}"/>
              </a:ext>
            </a:extLst>
          </p:cNvPr>
          <p:cNvSpPr txBox="1"/>
          <p:nvPr/>
        </p:nvSpPr>
        <p:spPr>
          <a:xfrm>
            <a:off x="105997" y="6296022"/>
            <a:ext cx="2902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LPPM STIKES </a:t>
            </a:r>
            <a:r>
              <a:rPr lang="en-US" dirty="0" err="1"/>
              <a:t>Suaka</a:t>
            </a:r>
            <a:r>
              <a:rPr lang="en-US" dirty="0"/>
              <a:t> </a:t>
            </a:r>
            <a:r>
              <a:rPr lang="en-US" dirty="0" err="1"/>
              <a:t>Insan</a:t>
            </a:r>
            <a:endParaRPr lang="en-US" dirty="0"/>
          </a:p>
        </p:txBody>
      </p:sp>
      <p:pic>
        <p:nvPicPr>
          <p:cNvPr id="20" name="Picture 19" descr="LPPM STIKES Suaka Insan">
            <a:extLst>
              <a:ext uri="{FF2B5EF4-FFF2-40B4-BE49-F238E27FC236}">
                <a16:creationId xmlns:a16="http://schemas.microsoft.com/office/drawing/2014/main" id="{DCE17DF8-B594-4C9C-94E2-254F7607FA35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18" y="56676"/>
            <a:ext cx="774700" cy="774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C61A387-7A41-4631-8403-A00724ED5BC1}"/>
              </a:ext>
            </a:extLst>
          </p:cNvPr>
          <p:cNvSpPr txBox="1"/>
          <p:nvPr/>
        </p:nvSpPr>
        <p:spPr>
          <a:xfrm>
            <a:off x="10806746" y="6314608"/>
            <a:ext cx="14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By. </a:t>
            </a:r>
            <a:r>
              <a:rPr lang="en-US" dirty="0" err="1"/>
              <a:t>Rmeisi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8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A1AA1AF-09CB-4B01-87E7-DF3BFCC8D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9067286">
            <a:off x="247424" y="2166065"/>
            <a:ext cx="2436402" cy="16344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AE1B96-AF81-4DD3-9365-8C993ECC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62" y="407986"/>
            <a:ext cx="11196638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Jokerman" panose="04090605060D06020702" pitchFamily="82" charset="0"/>
              </a:rPr>
              <a:t>PENERIMAAN PROPOSAL BARU</a:t>
            </a:r>
            <a:br>
              <a:rPr lang="en-US" sz="3600" dirty="0">
                <a:latin typeface="Jokerman" panose="04090605060D06020702" pitchFamily="82" charset="0"/>
              </a:rPr>
            </a:br>
            <a:r>
              <a:rPr lang="en-US" sz="3600" dirty="0">
                <a:latin typeface="Jokerman" panose="04090605060D06020702" pitchFamily="82" charset="0"/>
              </a:rPr>
              <a:t>HIBAH INTERNAL </a:t>
            </a:r>
            <a:br>
              <a:rPr lang="en-US" sz="3600" dirty="0">
                <a:latin typeface="Jokerman" panose="04090605060D06020702" pitchFamily="82" charset="0"/>
              </a:rPr>
            </a:br>
            <a:r>
              <a:rPr lang="en-US" sz="3600" dirty="0">
                <a:latin typeface="Jokerman" panose="04090605060D06020702" pitchFamily="82" charset="0"/>
              </a:rPr>
              <a:t>PENELITIAN DAN PENGABDIAN MASYARAKAT </a:t>
            </a:r>
            <a:br>
              <a:rPr lang="en-US" sz="3600" dirty="0">
                <a:latin typeface="Jokerman" panose="04090605060D06020702" pitchFamily="82" charset="0"/>
              </a:rPr>
            </a:br>
            <a:r>
              <a:rPr lang="en-US" sz="3600" dirty="0">
                <a:latin typeface="Jokerman" panose="04090605060D06020702" pitchFamily="82" charset="0"/>
              </a:rPr>
              <a:t>TAHAP 1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7EA019CD-A63E-42E5-A03D-DDA2B587A8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851299"/>
              </p:ext>
            </p:extLst>
          </p:nvPr>
        </p:nvGraphicFramePr>
        <p:xfrm>
          <a:off x="2016918" y="2147669"/>
          <a:ext cx="8898732" cy="3906390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794830">
                  <a:extLst>
                    <a:ext uri="{9D8B030D-6E8A-4147-A177-3AD203B41FA5}">
                      <a16:colId xmlns:a16="http://schemas.microsoft.com/office/drawing/2014/main" val="1318970759"/>
                    </a:ext>
                  </a:extLst>
                </a:gridCol>
                <a:gridCol w="4460086">
                  <a:extLst>
                    <a:ext uri="{9D8B030D-6E8A-4147-A177-3AD203B41FA5}">
                      <a16:colId xmlns:a16="http://schemas.microsoft.com/office/drawing/2014/main" val="2152585841"/>
                    </a:ext>
                  </a:extLst>
                </a:gridCol>
                <a:gridCol w="3643816">
                  <a:extLst>
                    <a:ext uri="{9D8B030D-6E8A-4147-A177-3AD203B41FA5}">
                      <a16:colId xmlns:a16="http://schemas.microsoft.com/office/drawing/2014/main" val="2313231633"/>
                    </a:ext>
                  </a:extLst>
                </a:gridCol>
              </a:tblGrid>
              <a:tr h="2351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No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Kegiatan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>
                          <a:effectLst/>
                        </a:rPr>
                        <a:t>Waktu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74565"/>
                  </a:ext>
                </a:extLst>
              </a:tr>
              <a:tr h="4782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Pengumuman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penerimaan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Hibah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11 April 2021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544951"/>
                  </a:ext>
                </a:extLst>
              </a:tr>
              <a:tr h="7214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Jadwal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Pengajuan</a:t>
                      </a:r>
                      <a:r>
                        <a:rPr lang="en-US" sz="2000" dirty="0">
                          <a:effectLst/>
                        </a:rPr>
                        <a:t> Proposal </a:t>
                      </a:r>
                      <a:r>
                        <a:rPr lang="en-US" sz="2000" dirty="0" err="1">
                          <a:effectLst/>
                        </a:rPr>
                        <a:t>Penelitian</a:t>
                      </a:r>
                      <a:r>
                        <a:rPr lang="en-US" sz="2000" dirty="0">
                          <a:effectLst/>
                        </a:rPr>
                        <a:t> dan </a:t>
                      </a:r>
                      <a:r>
                        <a:rPr lang="en-US" sz="2000" dirty="0" err="1">
                          <a:effectLst/>
                        </a:rPr>
                        <a:t>Pengmas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Tahap</a:t>
                      </a:r>
                      <a:r>
                        <a:rPr lang="en-US" sz="2000" dirty="0">
                          <a:effectLst/>
                        </a:rPr>
                        <a:t> 1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>
                          <a:effectLst/>
                        </a:rPr>
                        <a:t>11 April 2021 s/d 11 Mei 2021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3007836"/>
                  </a:ext>
                </a:extLst>
              </a:tr>
              <a:tr h="4782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Seleksi Proposal Hibah Internal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>
                          <a:effectLst/>
                        </a:rPr>
                        <a:t>11 Mei 2021 s/d 19 Mei 2021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6559729"/>
                  </a:ext>
                </a:extLst>
              </a:tr>
              <a:tr h="6544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Pengumuman Judul Penelitian dan Pengmas yang diterima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>
                          <a:effectLst/>
                        </a:rPr>
                        <a:t>20 Mei 2021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3652200"/>
                  </a:ext>
                </a:extLst>
              </a:tr>
              <a:tr h="4782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Pelaksanaan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Penelitian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>
                          <a:effectLst/>
                        </a:rPr>
                        <a:t>Mei 2021 s/d </a:t>
                      </a:r>
                      <a:r>
                        <a:rPr lang="en-US" sz="2000" dirty="0" err="1">
                          <a:effectLst/>
                        </a:rPr>
                        <a:t>Agustus</a:t>
                      </a:r>
                      <a:r>
                        <a:rPr lang="en-US" sz="2000" dirty="0">
                          <a:effectLst/>
                        </a:rPr>
                        <a:t> 2021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9636481"/>
                  </a:ext>
                </a:extLst>
              </a:tr>
              <a:tr h="7214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>
                          <a:effectLst/>
                        </a:rPr>
                        <a:t>Batas Pengumpulan Laporan Hasil Penelitian dan Pengmas Tahap 1</a:t>
                      </a:r>
                      <a:endParaRPr lang="en-US" sz="200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009650" algn="l"/>
                        </a:tabLst>
                      </a:pPr>
                      <a:r>
                        <a:rPr lang="en-US" sz="2000" dirty="0">
                          <a:effectLst/>
                        </a:rPr>
                        <a:t>05 September 2021</a:t>
                      </a:r>
                      <a:endParaRPr lang="en-US" sz="2000" dirty="0">
                        <a:effectLst/>
                        <a:latin typeface="Tempus Sans ITC" panose="04020404030D07020202" pitchFamily="8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910005"/>
                  </a:ext>
                </a:extLst>
              </a:tr>
            </a:tbl>
          </a:graphicData>
        </a:graphic>
      </p:graphicFrame>
      <p:pic>
        <p:nvPicPr>
          <p:cNvPr id="14" name="Google Shape;291;p26" descr="girl in blue top">
            <a:extLst>
              <a:ext uri="{FF2B5EF4-FFF2-40B4-BE49-F238E27FC236}">
                <a16:creationId xmlns:a16="http://schemas.microsoft.com/office/drawing/2014/main" id="{E98FA280-FB36-43C7-99B9-F2FC69C4BAD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29853" y="1747838"/>
            <a:ext cx="1947863" cy="4917516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F116496-DCB0-4730-AFFB-264F441D760E}"/>
              </a:ext>
            </a:extLst>
          </p:cNvPr>
          <p:cNvSpPr txBox="1"/>
          <p:nvPr/>
        </p:nvSpPr>
        <p:spPr>
          <a:xfrm>
            <a:off x="105997" y="6296022"/>
            <a:ext cx="2902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LPPM STIKES </a:t>
            </a:r>
            <a:r>
              <a:rPr lang="en-US" dirty="0" err="1"/>
              <a:t>Suaka</a:t>
            </a:r>
            <a:r>
              <a:rPr lang="en-US" dirty="0"/>
              <a:t> </a:t>
            </a:r>
            <a:r>
              <a:rPr lang="en-US" dirty="0" err="1"/>
              <a:t>Insan</a:t>
            </a:r>
            <a:endParaRPr lang="en-US" dirty="0"/>
          </a:p>
        </p:txBody>
      </p:sp>
      <p:pic>
        <p:nvPicPr>
          <p:cNvPr id="20" name="Picture 19" descr="LPPM STIKES Suaka Insan">
            <a:extLst>
              <a:ext uri="{FF2B5EF4-FFF2-40B4-BE49-F238E27FC236}">
                <a16:creationId xmlns:a16="http://schemas.microsoft.com/office/drawing/2014/main" id="{DCE17DF8-B594-4C9C-94E2-254F7607FA3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18" y="56676"/>
            <a:ext cx="774700" cy="774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C61A387-7A41-4631-8403-A00724ED5BC1}"/>
              </a:ext>
            </a:extLst>
          </p:cNvPr>
          <p:cNvSpPr txBox="1"/>
          <p:nvPr/>
        </p:nvSpPr>
        <p:spPr>
          <a:xfrm>
            <a:off x="10806746" y="6314608"/>
            <a:ext cx="14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By. </a:t>
            </a:r>
            <a:r>
              <a:rPr lang="en-US" dirty="0" err="1"/>
              <a:t>Rmeisi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93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92DB9E-4581-425D-B0F7-8079C9F6FBD1}"/>
              </a:ext>
            </a:extLst>
          </p:cNvPr>
          <p:cNvSpPr/>
          <p:nvPr/>
        </p:nvSpPr>
        <p:spPr>
          <a:xfrm>
            <a:off x="5975423" y="434993"/>
            <a:ext cx="2536378" cy="104457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Google Shape;141;p18">
            <a:extLst>
              <a:ext uri="{FF2B5EF4-FFF2-40B4-BE49-F238E27FC236}">
                <a16:creationId xmlns:a16="http://schemas.microsoft.com/office/drawing/2014/main" id="{930EDD3F-4B8B-4D08-90BD-A9E2B096959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8287" y="1120269"/>
            <a:ext cx="1832169" cy="1168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C8775280-56E3-4C2C-B3EA-C309CC573836}"/>
              </a:ext>
            </a:extLst>
          </p:cNvPr>
          <p:cNvGrpSpPr/>
          <p:nvPr/>
        </p:nvGrpSpPr>
        <p:grpSpPr>
          <a:xfrm>
            <a:off x="1268473" y="167404"/>
            <a:ext cx="2564901" cy="1266557"/>
            <a:chOff x="3510133" y="935872"/>
            <a:chExt cx="1975165" cy="1576765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9A08DDB-AA7B-42C0-BC6F-3E9B97E88171}"/>
                </a:ext>
              </a:extLst>
            </p:cNvPr>
            <p:cNvSpPr/>
            <p:nvPr/>
          </p:nvSpPr>
          <p:spPr>
            <a:xfrm>
              <a:off x="3510133" y="935872"/>
              <a:ext cx="1926501" cy="1576765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4306D34-E7F8-4399-8955-C08BA81DAF07}"/>
                </a:ext>
              </a:extLst>
            </p:cNvPr>
            <p:cNvSpPr txBox="1"/>
            <p:nvPr/>
          </p:nvSpPr>
          <p:spPr>
            <a:xfrm>
              <a:off x="3558796" y="1108412"/>
              <a:ext cx="192650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</a:rPr>
                <a:t>PENGUMUMAN </a:t>
              </a:r>
              <a:r>
                <a:rPr lang="en-US" sz="1400" b="1" dirty="0" err="1">
                  <a:solidFill>
                    <a:schemeClr val="bg1"/>
                  </a:solidFill>
                </a:rPr>
                <a:t>Penerimaan</a:t>
              </a:r>
              <a:r>
                <a:rPr lang="en-US" sz="1400" b="1" dirty="0">
                  <a:solidFill>
                    <a:schemeClr val="bg1"/>
                  </a:solidFill>
                </a:rPr>
                <a:t> Proposal </a:t>
              </a:r>
              <a:r>
                <a:rPr lang="en-US" sz="1400" b="1" dirty="0" err="1">
                  <a:solidFill>
                    <a:schemeClr val="bg1"/>
                  </a:solidFill>
                </a:rPr>
                <a:t>Hibah</a:t>
              </a:r>
              <a:r>
                <a:rPr lang="en-US" sz="1400" b="1" dirty="0">
                  <a:solidFill>
                    <a:schemeClr val="bg1"/>
                  </a:solidFill>
                </a:rPr>
                <a:t> Internal </a:t>
              </a:r>
              <a:r>
                <a:rPr lang="en-US" sz="1400" b="1" dirty="0" err="1">
                  <a:solidFill>
                    <a:schemeClr val="bg1"/>
                  </a:solidFill>
                </a:rPr>
                <a:t>Penelitian</a:t>
              </a:r>
              <a:r>
                <a:rPr lang="en-US" sz="1400" b="1" dirty="0">
                  <a:solidFill>
                    <a:schemeClr val="bg1"/>
                  </a:solidFill>
                </a:rPr>
                <a:t> dan </a:t>
              </a:r>
              <a:r>
                <a:rPr lang="en-US" sz="1400" b="1" dirty="0" err="1">
                  <a:solidFill>
                    <a:schemeClr val="bg1"/>
                  </a:solidFill>
                </a:rPr>
                <a:t>Pengmas</a:t>
              </a:r>
              <a:r>
                <a:rPr lang="en-US" sz="1400" b="1" dirty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>
                  <a:solidFill>
                    <a:schemeClr val="bg1"/>
                  </a:solidFill>
                </a:rPr>
                <a:t>Dosen</a:t>
              </a:r>
              <a:r>
                <a:rPr lang="en-US" sz="1400" b="1" dirty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>
                  <a:solidFill>
                    <a:schemeClr val="bg1"/>
                  </a:solidFill>
                </a:rPr>
                <a:t>Tahap</a:t>
              </a:r>
              <a:r>
                <a:rPr lang="en-US" sz="1400" b="1" dirty="0">
                  <a:solidFill>
                    <a:schemeClr val="bg1"/>
                  </a:solidFill>
                </a:rPr>
                <a:t> 1 </a:t>
              </a:r>
              <a:r>
                <a:rPr lang="en-US" sz="1400" b="1" dirty="0" err="1">
                  <a:solidFill>
                    <a:schemeClr val="bg1"/>
                  </a:solidFill>
                </a:rPr>
                <a:t>melalui</a:t>
              </a:r>
              <a:r>
                <a:rPr lang="en-US" sz="1400" b="1" dirty="0">
                  <a:solidFill>
                    <a:schemeClr val="bg1"/>
                  </a:solidFill>
                </a:rPr>
                <a:t> web LPPM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CC61AEC5-3D2B-4ABF-AEA6-C897AED0CD03}"/>
              </a:ext>
            </a:extLst>
          </p:cNvPr>
          <p:cNvSpPr txBox="1"/>
          <p:nvPr/>
        </p:nvSpPr>
        <p:spPr>
          <a:xfrm>
            <a:off x="6202089" y="522635"/>
            <a:ext cx="24732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Waktu </a:t>
            </a:r>
            <a:r>
              <a:rPr lang="en-US" sz="1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Pengajuan</a:t>
            </a:r>
            <a:r>
              <a:rPr lang="en-US" sz="14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 Proposal</a:t>
            </a:r>
          </a:p>
          <a:p>
            <a:r>
              <a:rPr lang="en-US" sz="14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11 April s/d 11 Mei 2021</a:t>
            </a:r>
          </a:p>
          <a:p>
            <a:r>
              <a:rPr lang="en-US" sz="1400" b="1" dirty="0" err="1">
                <a:solidFill>
                  <a:schemeClr val="bg1"/>
                </a:solidFill>
                <a:cs typeface="Arial" panose="020B0604020202020204" pitchFamily="34" charset="0"/>
              </a:rPr>
              <a:t>Secara</a:t>
            </a: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 Online </a:t>
            </a:r>
            <a:r>
              <a:rPr lang="en-US" sz="1400" b="1" dirty="0" err="1">
                <a:solidFill>
                  <a:schemeClr val="bg1"/>
                </a:solidFill>
                <a:cs typeface="Arial" panose="020B0604020202020204" pitchFamily="34" charset="0"/>
              </a:rPr>
              <a:t>melalu</a:t>
            </a: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 Google Form</a:t>
            </a:r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1B0B06E3-D9EF-4F8F-97ED-77EA70B59420}"/>
              </a:ext>
            </a:extLst>
          </p:cNvPr>
          <p:cNvCxnSpPr>
            <a:cxnSpLocks/>
          </p:cNvCxnSpPr>
          <p:nvPr/>
        </p:nvCxnSpPr>
        <p:spPr>
          <a:xfrm flipV="1">
            <a:off x="6414128" y="1707352"/>
            <a:ext cx="1726326" cy="373122"/>
          </a:xfrm>
          <a:prstGeom prst="curvedConnector3">
            <a:avLst/>
          </a:prstGeom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FF9CDCB-79CD-4B7D-9052-A9632FAD1731}"/>
              </a:ext>
            </a:extLst>
          </p:cNvPr>
          <p:cNvSpPr txBox="1"/>
          <p:nvPr/>
        </p:nvSpPr>
        <p:spPr>
          <a:xfrm>
            <a:off x="8874605" y="2982011"/>
            <a:ext cx="2027318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cs typeface="Arial" panose="020B0604020202020204" pitchFamily="34" charset="0"/>
              </a:rPr>
              <a:t>Pengumuman</a:t>
            </a: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 Proposal yang </a:t>
            </a:r>
            <a:r>
              <a:rPr lang="en-US" sz="1400" b="1" dirty="0" err="1">
                <a:solidFill>
                  <a:schemeClr val="bg1"/>
                </a:solidFill>
                <a:cs typeface="Arial" panose="020B0604020202020204" pitchFamily="34" charset="0"/>
              </a:rPr>
              <a:t>diterima</a:t>
            </a: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cs typeface="Arial" panose="020B0604020202020204" pitchFamily="34" charset="0"/>
              </a:rPr>
              <a:t>untuk</a:t>
            </a:r>
            <a:r>
              <a:rPr lang="en-US" sz="14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cs typeface="Arial" panose="020B0604020202020204" pitchFamily="34" charset="0"/>
              </a:rPr>
              <a:t>didanai</a:t>
            </a:r>
            <a:endParaRPr lang="en-US" sz="14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b="1">
                <a:solidFill>
                  <a:srgbClr val="00B0F0"/>
                </a:solidFill>
                <a:cs typeface="Arial" panose="020B0604020202020204" pitchFamily="34" charset="0"/>
              </a:rPr>
              <a:t>20 </a:t>
            </a:r>
            <a:r>
              <a:rPr lang="en-US" b="1" dirty="0">
                <a:solidFill>
                  <a:srgbClr val="00B0F0"/>
                </a:solidFill>
                <a:cs typeface="Arial" panose="020B0604020202020204" pitchFamily="34" charset="0"/>
              </a:rPr>
              <a:t>Mei 2021</a:t>
            </a:r>
          </a:p>
        </p:txBody>
      </p: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A5A48AA3-84CC-41A0-9578-361D0B78FE7F}"/>
              </a:ext>
            </a:extLst>
          </p:cNvPr>
          <p:cNvCxnSpPr>
            <a:cxnSpLocks/>
          </p:cNvCxnSpPr>
          <p:nvPr/>
        </p:nvCxnSpPr>
        <p:spPr>
          <a:xfrm flipV="1">
            <a:off x="9215882" y="1325888"/>
            <a:ext cx="941969" cy="407468"/>
          </a:xfrm>
          <a:prstGeom prst="curvedConnector3">
            <a:avLst/>
          </a:prstGeom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oogle Shape;145;p18" descr="girl in blue top">
            <a:extLst>
              <a:ext uri="{FF2B5EF4-FFF2-40B4-BE49-F238E27FC236}">
                <a16:creationId xmlns:a16="http://schemas.microsoft.com/office/drawing/2014/main" id="{8616CFF4-CB14-4D3F-A680-7F3F221445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58322" y="4159725"/>
            <a:ext cx="1842578" cy="205011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143;p18">
            <a:extLst>
              <a:ext uri="{FF2B5EF4-FFF2-40B4-BE49-F238E27FC236}">
                <a16:creationId xmlns:a16="http://schemas.microsoft.com/office/drawing/2014/main" id="{66FF5ABA-53B1-43D3-871B-CF34616F7652}"/>
              </a:ext>
            </a:extLst>
          </p:cNvPr>
          <p:cNvSpPr/>
          <p:nvPr/>
        </p:nvSpPr>
        <p:spPr>
          <a:xfrm>
            <a:off x="8599881" y="4662547"/>
            <a:ext cx="3203605" cy="1498394"/>
          </a:xfrm>
          <a:prstGeom prst="wedgeRoundRectCallout">
            <a:avLst>
              <a:gd name="adj1" fmla="val -71253"/>
              <a:gd name="adj2" fmla="val -16812"/>
              <a:gd name="adj3" fmla="val 16667"/>
            </a:avLst>
          </a:prstGeom>
          <a:solidFill>
            <a:srgbClr val="F2B4F2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Jika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diterima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maka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akan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dilaksanakan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penandatanganan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kontrak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pendanaan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penelitian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antara</a:t>
            </a: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i="0" u="none" strike="noStrike" cap="none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penel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iti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/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Pengabdi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dengan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LPPM.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Jika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ditolak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,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jangan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patah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semangat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coba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lagi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pada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tahap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2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dibulan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juli</a:t>
            </a:r>
            <a:r>
              <a:rPr lang="en-US" sz="1400" b="1" dirty="0">
                <a:solidFill>
                  <a:schemeClr val="bg1"/>
                </a:solidFill>
                <a:ea typeface="Comic Sans MS"/>
                <a:cs typeface="Comic Sans MS"/>
                <a:sym typeface="Comic Sans MS"/>
              </a:rPr>
              <a:t>.</a:t>
            </a:r>
            <a:endParaRPr sz="1400" b="1" i="0" u="none" strike="noStrike" cap="none" dirty="0">
              <a:solidFill>
                <a:schemeClr val="bg1"/>
              </a:solidFill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" name="Google Shape;177;p20">
            <a:extLst>
              <a:ext uri="{FF2B5EF4-FFF2-40B4-BE49-F238E27FC236}">
                <a16:creationId xmlns:a16="http://schemas.microsoft.com/office/drawing/2014/main" id="{FC5668BA-185E-4BBA-A2E5-5EE70D8D25DB}"/>
              </a:ext>
            </a:extLst>
          </p:cNvPr>
          <p:cNvSpPr/>
          <p:nvPr/>
        </p:nvSpPr>
        <p:spPr>
          <a:xfrm>
            <a:off x="2565116" y="4719899"/>
            <a:ext cx="3100162" cy="1364616"/>
          </a:xfrm>
          <a:prstGeom prst="wedgeEllipseCallout">
            <a:avLst>
              <a:gd name="adj1" fmla="val 48906"/>
              <a:gd name="adj2" fmla="val 41344"/>
            </a:avLst>
          </a:prstGeom>
          <a:solidFill>
            <a:srgbClr val="F2B4F2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 err="1">
                <a:solidFill>
                  <a:schemeClr val="bg1"/>
                </a:solidFill>
              </a:rPr>
              <a:t>Terkadang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ada</a:t>
            </a:r>
            <a:r>
              <a:rPr lang="en-US" sz="1400" b="1" dirty="0">
                <a:solidFill>
                  <a:schemeClr val="bg1"/>
                </a:solidFill>
              </a:rPr>
              <a:t> proposal yang </a:t>
            </a:r>
            <a:r>
              <a:rPr lang="en-US" sz="1400" b="1" dirty="0" err="1">
                <a:solidFill>
                  <a:schemeClr val="bg1"/>
                </a:solidFill>
              </a:rPr>
              <a:t>harus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dikembalikan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untuk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direvisi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sesuai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dengan</a:t>
            </a:r>
            <a:r>
              <a:rPr lang="en-US" sz="1400" b="1" dirty="0">
                <a:solidFill>
                  <a:schemeClr val="bg1"/>
                </a:solidFill>
              </a:rPr>
              <a:t> format yang </a:t>
            </a:r>
            <a:r>
              <a:rPr lang="en-US" sz="1400" b="1" dirty="0" err="1">
                <a:solidFill>
                  <a:schemeClr val="bg1"/>
                </a:solidFill>
              </a:rPr>
              <a:t>sudah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ditentukan</a:t>
            </a:r>
            <a:endParaRPr lang="en-US" sz="1400" b="1" dirty="0">
              <a:solidFill>
                <a:schemeClr val="bg1"/>
              </a:solidFill>
            </a:endParaRPr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208206EA-1A9C-4183-B323-1BAE5ED47A57}"/>
              </a:ext>
            </a:extLst>
          </p:cNvPr>
          <p:cNvCxnSpPr>
            <a:cxnSpLocks/>
          </p:cNvCxnSpPr>
          <p:nvPr/>
        </p:nvCxnSpPr>
        <p:spPr>
          <a:xfrm rot="10800000" flipV="1">
            <a:off x="8008682" y="3797876"/>
            <a:ext cx="806706" cy="398589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llout: Line 24">
            <a:extLst>
              <a:ext uri="{FF2B5EF4-FFF2-40B4-BE49-F238E27FC236}">
                <a16:creationId xmlns:a16="http://schemas.microsoft.com/office/drawing/2014/main" id="{869450E0-5287-4B4A-95CD-193024C263EB}"/>
              </a:ext>
            </a:extLst>
          </p:cNvPr>
          <p:cNvSpPr/>
          <p:nvPr/>
        </p:nvSpPr>
        <p:spPr>
          <a:xfrm>
            <a:off x="1507750" y="2510836"/>
            <a:ext cx="2325624" cy="1832558"/>
          </a:xfrm>
          <a:prstGeom prst="borderCallout1">
            <a:avLst>
              <a:gd name="adj1" fmla="val 18750"/>
              <a:gd name="adj2" fmla="val -8333"/>
              <a:gd name="adj3" fmla="val 34882"/>
              <a:gd name="adj4" fmla="val -25896"/>
            </a:avLst>
          </a:prstGeom>
          <a:solidFill>
            <a:schemeClr val="tx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chemeClr val="bg1"/>
                </a:solidFill>
              </a:rPr>
              <a:t>Pelaksanaan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Penelitian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atau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Pengabdian</a:t>
            </a:r>
            <a:r>
              <a:rPr lang="en-US" sz="1400" b="1" dirty="0">
                <a:solidFill>
                  <a:schemeClr val="bg1"/>
                </a:solidFill>
              </a:rPr>
              <a:t> Masyarakat                 Mei 2021 s/d </a:t>
            </a:r>
            <a:r>
              <a:rPr lang="en-US" sz="1400" b="1" dirty="0" err="1">
                <a:solidFill>
                  <a:schemeClr val="bg1"/>
                </a:solidFill>
              </a:rPr>
              <a:t>Agustus</a:t>
            </a:r>
            <a:r>
              <a:rPr lang="en-US" sz="1400" b="1" dirty="0">
                <a:solidFill>
                  <a:schemeClr val="bg1"/>
                </a:solidFill>
              </a:rPr>
              <a:t> 2021</a:t>
            </a:r>
          </a:p>
          <a:p>
            <a:pPr marL="342900" marR="0" lvl="0" indent="-34290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solidFill>
                  <a:schemeClr val="bg1"/>
                </a:solidFill>
              </a:rPr>
              <a:t>2. </a:t>
            </a:r>
            <a:r>
              <a:rPr lang="en-US" sz="1400" b="1" dirty="0" err="1">
                <a:solidFill>
                  <a:schemeClr val="bg1"/>
                </a:solidFill>
              </a:rPr>
              <a:t>Laporan</a:t>
            </a:r>
            <a:r>
              <a:rPr lang="en-US" sz="1400" b="1" dirty="0">
                <a:solidFill>
                  <a:schemeClr val="bg1"/>
                </a:solidFill>
              </a:rPr>
              <a:t> Akhir paling </a:t>
            </a:r>
            <a:r>
              <a:rPr lang="en-US" sz="1400" b="1" dirty="0" err="1">
                <a:solidFill>
                  <a:schemeClr val="bg1"/>
                </a:solidFill>
              </a:rPr>
              <a:t>lambat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dikumpulkan</a:t>
            </a:r>
            <a:r>
              <a:rPr lang="en-US" sz="1400" b="1" dirty="0">
                <a:solidFill>
                  <a:schemeClr val="bg1"/>
                </a:solidFill>
              </a:rPr>
              <a:t>  05 September 2021</a:t>
            </a:r>
          </a:p>
        </p:txBody>
      </p: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28CF74F7-2F02-4F36-8793-8680171EDE17}"/>
              </a:ext>
            </a:extLst>
          </p:cNvPr>
          <p:cNvCxnSpPr>
            <a:cxnSpLocks/>
          </p:cNvCxnSpPr>
          <p:nvPr/>
        </p:nvCxnSpPr>
        <p:spPr>
          <a:xfrm rot="10800000">
            <a:off x="3950006" y="3614278"/>
            <a:ext cx="1681184" cy="582190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8ADC1A5-2D2F-4D91-8707-ED1611BB2756}"/>
              </a:ext>
            </a:extLst>
          </p:cNvPr>
          <p:cNvSpPr txBox="1"/>
          <p:nvPr/>
        </p:nvSpPr>
        <p:spPr>
          <a:xfrm>
            <a:off x="4413845" y="2635882"/>
            <a:ext cx="4141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Kristen ITC" panose="03050502040202030202" pitchFamily="66" charset="0"/>
              </a:rPr>
              <a:t>ALUR PENGAJUAN PROPOSAL HIBAH INTERNAL</a:t>
            </a:r>
          </a:p>
          <a:p>
            <a:pPr algn="ctr"/>
            <a:r>
              <a:rPr lang="en-US" b="1" dirty="0">
                <a:solidFill>
                  <a:srgbClr val="FFFF00"/>
                </a:solidFill>
                <a:latin typeface="Kristen ITC" panose="03050502040202030202" pitchFamily="66" charset="0"/>
              </a:rPr>
              <a:t>PENELITIAN DAN PENGMAS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1A17C9-F172-4E4F-9A95-0677C5DA311B}"/>
              </a:ext>
            </a:extLst>
          </p:cNvPr>
          <p:cNvSpPr txBox="1"/>
          <p:nvPr/>
        </p:nvSpPr>
        <p:spPr>
          <a:xfrm>
            <a:off x="10921050" y="6314608"/>
            <a:ext cx="14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By. </a:t>
            </a:r>
            <a:r>
              <a:rPr lang="en-US" dirty="0" err="1"/>
              <a:t>Rmeisi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156FC2-2BBC-4CA7-AD99-393EED82DA38}"/>
              </a:ext>
            </a:extLst>
          </p:cNvPr>
          <p:cNvSpPr txBox="1"/>
          <p:nvPr/>
        </p:nvSpPr>
        <p:spPr>
          <a:xfrm>
            <a:off x="32939" y="6402897"/>
            <a:ext cx="5289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Info : Hub. LPPM </a:t>
            </a:r>
            <a:r>
              <a:rPr lang="en-US" sz="16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untuk</a:t>
            </a:r>
            <a:r>
              <a:rPr 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Informasi</a:t>
            </a:r>
            <a:r>
              <a:rPr 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Lebih</a:t>
            </a:r>
            <a:r>
              <a:rPr lang="en-US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Lanjut</a:t>
            </a:r>
            <a:endParaRPr lang="en-US" sz="16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B10F55-2476-4338-9FBC-57BF51A9B1F3}"/>
              </a:ext>
            </a:extLst>
          </p:cNvPr>
          <p:cNvSpPr txBox="1"/>
          <p:nvPr/>
        </p:nvSpPr>
        <p:spPr>
          <a:xfrm>
            <a:off x="934403" y="849540"/>
            <a:ext cx="334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CC2C95-6ED7-4D64-B965-79E9F5178EBC}"/>
              </a:ext>
            </a:extLst>
          </p:cNvPr>
          <p:cNvSpPr txBox="1"/>
          <p:nvPr/>
        </p:nvSpPr>
        <p:spPr>
          <a:xfrm>
            <a:off x="5691392" y="582705"/>
            <a:ext cx="334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8B2D30-D493-4C9B-B90D-6D2DCA765B8C}"/>
              </a:ext>
            </a:extLst>
          </p:cNvPr>
          <p:cNvSpPr txBox="1"/>
          <p:nvPr/>
        </p:nvSpPr>
        <p:spPr>
          <a:xfrm>
            <a:off x="11024059" y="2564167"/>
            <a:ext cx="334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5147917-74AE-4D7D-9675-C43F253A4616}"/>
              </a:ext>
            </a:extLst>
          </p:cNvPr>
          <p:cNvSpPr txBox="1"/>
          <p:nvPr/>
        </p:nvSpPr>
        <p:spPr>
          <a:xfrm>
            <a:off x="6662876" y="3790394"/>
            <a:ext cx="334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4CB48BA-44F7-414C-A54B-30445963E9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0463" y="3934"/>
            <a:ext cx="797303" cy="810817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D63FD179-78E7-43AA-BB5C-6F3EAC564CBE}"/>
              </a:ext>
            </a:extLst>
          </p:cNvPr>
          <p:cNvSpPr txBox="1"/>
          <p:nvPr/>
        </p:nvSpPr>
        <p:spPr>
          <a:xfrm>
            <a:off x="1050354" y="1433961"/>
            <a:ext cx="3567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gency FB" panose="020B0503020202020204" pitchFamily="34" charset="0"/>
              </a:rPr>
              <a:t>https://lppm.stikessuakainsan.ac.id/</a:t>
            </a:r>
          </a:p>
        </p:txBody>
      </p:sp>
      <p:pic>
        <p:nvPicPr>
          <p:cNvPr id="37" name="Picture 36" descr="LPPM STIKES Suaka Insan">
            <a:extLst>
              <a:ext uri="{FF2B5EF4-FFF2-40B4-BE49-F238E27FC236}">
                <a16:creationId xmlns:a16="http://schemas.microsoft.com/office/drawing/2014/main" id="{0FA1F1A7-F252-48F3-ADA0-E541A068724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30" y="167404"/>
            <a:ext cx="774700" cy="77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308;p28" descr="comic graphic of girl in jeans and striped shirt sitting">
            <a:extLst>
              <a:ext uri="{FF2B5EF4-FFF2-40B4-BE49-F238E27FC236}">
                <a16:creationId xmlns:a16="http://schemas.microsoft.com/office/drawing/2014/main" id="{60ED28DE-07FF-4507-A9BE-0AA5E414789D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715883" y="674400"/>
            <a:ext cx="1392016" cy="188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235;p22" descr="close up of comic graphic face">
            <a:extLst>
              <a:ext uri="{FF2B5EF4-FFF2-40B4-BE49-F238E27FC236}">
                <a16:creationId xmlns:a16="http://schemas.microsoft.com/office/drawing/2014/main" id="{6BCA4FDE-72A5-430F-AD93-133E6180D3C7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672421" y="2960561"/>
            <a:ext cx="953694" cy="116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265;p24" descr="girl in purple shirt and sweater with design">
            <a:extLst>
              <a:ext uri="{FF2B5EF4-FFF2-40B4-BE49-F238E27FC236}">
                <a16:creationId xmlns:a16="http://schemas.microsoft.com/office/drawing/2014/main" id="{D4C3EC9B-17D9-4744-953D-128F922D3F7D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632047" y="4070920"/>
            <a:ext cx="1593413" cy="2122953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361;p32" descr="girl in plaid shirt">
            <a:extLst>
              <a:ext uri="{FF2B5EF4-FFF2-40B4-BE49-F238E27FC236}">
                <a16:creationId xmlns:a16="http://schemas.microsoft.com/office/drawing/2014/main" id="{86B8969F-565E-45CD-B04E-0B3D4BA8E8BE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7044" y="2564167"/>
            <a:ext cx="1448225" cy="394951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3938175C-40F8-44BD-97FA-95A3BF8662B7}"/>
              </a:ext>
            </a:extLst>
          </p:cNvPr>
          <p:cNvSpPr txBox="1"/>
          <p:nvPr/>
        </p:nvSpPr>
        <p:spPr>
          <a:xfrm>
            <a:off x="8132859" y="1259223"/>
            <a:ext cx="1083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Upload File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87B5832-D59C-418A-99C1-B872E4C281E0}"/>
              </a:ext>
            </a:extLst>
          </p:cNvPr>
          <p:cNvSpPr/>
          <p:nvPr/>
        </p:nvSpPr>
        <p:spPr>
          <a:xfrm>
            <a:off x="10032481" y="886574"/>
            <a:ext cx="1883894" cy="174197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D08BE67-E528-4894-80DB-D975AFA12984}"/>
              </a:ext>
            </a:extLst>
          </p:cNvPr>
          <p:cNvSpPr txBox="1"/>
          <p:nvPr/>
        </p:nvSpPr>
        <p:spPr>
          <a:xfrm>
            <a:off x="10072963" y="1368798"/>
            <a:ext cx="18838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11-19 Mei 2021 </a:t>
            </a:r>
          </a:p>
          <a:p>
            <a:r>
              <a:rPr lang="en-US" dirty="0" err="1">
                <a:solidFill>
                  <a:schemeClr val="bg1"/>
                </a:solidFill>
                <a:latin typeface="Forte" panose="03060902040502070203" pitchFamily="66" charset="0"/>
              </a:rPr>
              <a:t>Seleksi</a:t>
            </a:r>
            <a:r>
              <a:rPr lang="en-US" dirty="0">
                <a:solidFill>
                  <a:schemeClr val="bg1"/>
                </a:solidFill>
                <a:latin typeface="Forte" panose="03060902040502070203" pitchFamily="66" charset="0"/>
              </a:rPr>
              <a:t> Proposal</a:t>
            </a:r>
          </a:p>
        </p:txBody>
      </p:sp>
    </p:spTree>
    <p:extLst>
      <p:ext uri="{BB962C8B-B14F-4D97-AF65-F5344CB8AC3E}">
        <p14:creationId xmlns:p14="http://schemas.microsoft.com/office/powerpoint/2010/main" val="246808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982</TotalTime>
  <Words>387</Words>
  <Application>Microsoft Office PowerPoint</Application>
  <PresentationFormat>Widescreen</PresentationFormat>
  <Paragraphs>78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Agency FB</vt:lpstr>
      <vt:lpstr>Arial</vt:lpstr>
      <vt:lpstr>Calibri</vt:lpstr>
      <vt:lpstr>Calibri Light</vt:lpstr>
      <vt:lpstr>Forte</vt:lpstr>
      <vt:lpstr>Jokerman</vt:lpstr>
      <vt:lpstr>Kristen ITC</vt:lpstr>
      <vt:lpstr>Tempus Sans ITC</vt:lpstr>
      <vt:lpstr>Times New Roman</vt:lpstr>
      <vt:lpstr>Office Theme</vt:lpstr>
      <vt:lpstr>PENERIMAAN PROPOSAL BARU HIBAH INTERNAL  PENELITIAN DAN PENGABDIAN MASYARAKAT  TAHAP 1</vt:lpstr>
      <vt:lpstr>PENERIMAAN PROPOSAL BARU HIBAH INTERNAL  PENELITIAN DAN PENGABDIAN MASYARAKAT  TAHAP 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meisi unja</dc:creator>
  <cp:lastModifiedBy>meisi unja</cp:lastModifiedBy>
  <cp:revision>17</cp:revision>
  <dcterms:created xsi:type="dcterms:W3CDTF">2021-04-11T14:27:40Z</dcterms:created>
  <dcterms:modified xsi:type="dcterms:W3CDTF">2021-04-12T06:49:54Z</dcterms:modified>
</cp:coreProperties>
</file>